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CFFF7"/>
    <a:srgbClr val="F5FEE8"/>
    <a:srgbClr val="FDFDE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55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74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42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60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569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89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18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91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42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1117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415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1EEF-8441-4C90-A134-C48E723CBDB9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1EBA2-A0B5-4033-BDAB-27C59A056A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4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9F7F48F-4D7F-4E7A-95D0-076E9ADE1FC1}"/>
              </a:ext>
            </a:extLst>
          </p:cNvPr>
          <p:cNvSpPr/>
          <p:nvPr/>
        </p:nvSpPr>
        <p:spPr>
          <a:xfrm>
            <a:off x="152400" y="173736"/>
            <a:ext cx="6547104" cy="9558528"/>
          </a:xfrm>
          <a:prstGeom prst="roundRect">
            <a:avLst>
              <a:gd name="adj" fmla="val 1583"/>
            </a:avLst>
          </a:prstGeom>
          <a:noFill/>
          <a:ln w="635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476A37D-91AD-4AEB-89DE-300EF775B5ED}"/>
              </a:ext>
            </a:extLst>
          </p:cNvPr>
          <p:cNvSpPr/>
          <p:nvPr/>
        </p:nvSpPr>
        <p:spPr>
          <a:xfrm>
            <a:off x="301752" y="318516"/>
            <a:ext cx="6254496" cy="9268968"/>
          </a:xfrm>
          <a:prstGeom prst="roundRect">
            <a:avLst>
              <a:gd name="adj" fmla="val 1583"/>
            </a:avLst>
          </a:prstGeom>
          <a:solidFill>
            <a:srgbClr val="FCFFF7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59DE1A2-4EA1-4AE5-A2D3-4FA959B48FF8}"/>
              </a:ext>
            </a:extLst>
          </p:cNvPr>
          <p:cNvSpPr/>
          <p:nvPr/>
        </p:nvSpPr>
        <p:spPr>
          <a:xfrm>
            <a:off x="1140714" y="515874"/>
            <a:ext cx="4570476" cy="650748"/>
          </a:xfrm>
          <a:prstGeom prst="roundRect">
            <a:avLst>
              <a:gd name="adj" fmla="val 24983"/>
            </a:avLst>
          </a:prstGeom>
          <a:solidFill>
            <a:schemeClr val="accent6">
              <a:lumMod val="20000"/>
              <a:lumOff val="8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0"/>
            <a:r>
              <a:rPr lang="en-US" altLang="ko-KR" sz="1400" b="1" spc="110" dirty="0">
                <a:solidFill>
                  <a:schemeClr val="accent6">
                    <a:lumMod val="7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2024</a:t>
            </a:r>
            <a:r>
              <a:rPr lang="ko-KR" altLang="en-US" sz="1400" b="1" spc="110" dirty="0">
                <a:solidFill>
                  <a:schemeClr val="accent6">
                    <a:lumMod val="7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년도 제</a:t>
            </a:r>
            <a:r>
              <a:rPr lang="en-US" altLang="ko-KR" sz="1400" b="1" spc="110" dirty="0">
                <a:solidFill>
                  <a:schemeClr val="accent6">
                    <a:lumMod val="7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</a:t>
            </a:r>
            <a:r>
              <a:rPr lang="ko-KR" altLang="en-US" sz="1400" b="1" spc="110" dirty="0">
                <a:solidFill>
                  <a:schemeClr val="accent6">
                    <a:lumMod val="7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차</a:t>
            </a:r>
            <a:br>
              <a:rPr lang="en-US" altLang="ko-KR" sz="1400" b="1" spc="110" dirty="0">
                <a:solidFill>
                  <a:schemeClr val="accent6">
                    <a:lumMod val="7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</a:br>
            <a:r>
              <a:rPr lang="ko-KR" altLang="en-US" sz="1400" b="1" spc="110" dirty="0">
                <a:solidFill>
                  <a:schemeClr val="accent6">
                    <a:lumMod val="7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평생교육사 자격증 발급 신청 접수 안내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69B4D-F98C-440D-8017-AB97FF7DB8C6}"/>
              </a:ext>
            </a:extLst>
          </p:cNvPr>
          <p:cNvSpPr txBox="1"/>
          <p:nvPr/>
        </p:nvSpPr>
        <p:spPr>
          <a:xfrm>
            <a:off x="301752" y="1174008"/>
            <a:ext cx="6248400" cy="609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2024</a:t>
            </a:r>
            <a:r>
              <a:rPr lang="ko-KR" altLang="en-US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년도 제</a:t>
            </a:r>
            <a:r>
              <a:rPr lang="en-US" altLang="ko-KR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</a:t>
            </a:r>
            <a:r>
              <a:rPr lang="ko-KR" altLang="en-US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차 평생교육사 자격증 발급 신청 기간을 다음과 같이 </a:t>
            </a:r>
            <a:r>
              <a:rPr lang="ko-KR" altLang="en-US" sz="1200" b="1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안내하오니</a:t>
            </a:r>
            <a:endParaRPr lang="en-US" altLang="ko-KR" sz="12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희망하는 학생은 기간 내에 신청하여 주시기 바랍니다</a:t>
            </a:r>
            <a:r>
              <a:rPr lang="en-US" altLang="ko-KR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sz="12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9D5EA-195C-4541-9A3C-3E81475D6F4B}"/>
              </a:ext>
            </a:extLst>
          </p:cNvPr>
          <p:cNvSpPr txBox="1"/>
          <p:nvPr/>
        </p:nvSpPr>
        <p:spPr>
          <a:xfrm>
            <a:off x="493776" y="1797395"/>
            <a:ext cx="5864352" cy="820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◎ 신청대상</a:t>
            </a:r>
            <a:endParaRPr lang="en-US" altLang="ko-KR" sz="11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▶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개정법 대상자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필수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5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과목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+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선택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영역별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과목 이상 이수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)5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과목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= 10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과목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(30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학점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▶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구법 대상자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(08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학번 이전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):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필수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7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과목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+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선택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3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과목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= 10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과목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(20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학점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endParaRPr lang="ko-KR" altLang="en-US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A78240-2A0D-4B26-BD8C-A38DF3332CCB}"/>
              </a:ext>
            </a:extLst>
          </p:cNvPr>
          <p:cNvSpPr txBox="1"/>
          <p:nvPr/>
        </p:nvSpPr>
        <p:spPr>
          <a:xfrm>
            <a:off x="493776" y="2691101"/>
            <a:ext cx="5864352" cy="566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◎ 신청기간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: </a:t>
            </a:r>
            <a:r>
              <a:rPr lang="en-US" altLang="ko-KR" sz="1100" b="1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2024. 10. 2.(</a:t>
            </a:r>
            <a:r>
              <a:rPr lang="ko-KR" altLang="en-US" sz="1100" b="1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</a:t>
            </a:r>
            <a:r>
              <a:rPr lang="en-US" altLang="ko-KR" sz="1100" b="1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 ~ 2024. 10. 16.(</a:t>
            </a:r>
            <a:r>
              <a:rPr lang="ko-KR" altLang="en-US" sz="1100" b="1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</a:t>
            </a:r>
            <a:r>
              <a:rPr lang="en-US" altLang="ko-KR" sz="1100" b="1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&lt;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제출서류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&gt;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서식은 첨부파일 참고 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은 필수제출서류</a:t>
            </a:r>
            <a:endParaRPr lang="en-US" altLang="ko-KR" sz="11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D2C4FD-8294-46DF-BEA8-362D3191D16F}"/>
              </a:ext>
            </a:extLst>
          </p:cNvPr>
          <p:cNvSpPr txBox="1"/>
          <p:nvPr/>
        </p:nvSpPr>
        <p:spPr>
          <a:xfrm>
            <a:off x="493776" y="3299359"/>
            <a:ext cx="5864352" cy="36136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자격증 발급신청서 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endParaRPr lang="en-US" altLang="ko-KR" sz="1100" dirty="0">
              <a:solidFill>
                <a:srgbClr val="0000FF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이수기관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대구대학교</a:t>
            </a:r>
            <a:endParaRPr lang="en-US" altLang="ko-KR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이수기간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재학기간 기재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(※ 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최종학력기간과 이수기간은 동일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b="1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자격등급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2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급</a:t>
            </a:r>
            <a:endParaRPr lang="en-US" altLang="ko-KR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자격요건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2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급 제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호로 기재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대학원생은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급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호로 기재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졸업증명서 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대구대학교 졸업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예정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자는 증명서 제출 생략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성적증명서 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endParaRPr lang="en-US" altLang="ko-KR" sz="1100" dirty="0">
              <a:solidFill>
                <a:srgbClr val="0000FF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기본증명서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일반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 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관공서 유료발급 또는 인터넷 민원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24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에서 무료 발급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*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개명 사실 확인이 필요한 경우는 기본증명서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상세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로 제출</a:t>
            </a:r>
            <a:endParaRPr lang="en-US" altLang="ko-KR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평생교육 현장실습평가서 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(※ 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학생 본인 보유 시 반드시 제출 바람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</a:t>
            </a: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개인정보 수집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이용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제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3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 동의서 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endParaRPr lang="en-US" altLang="ko-KR" sz="1100" dirty="0">
              <a:solidFill>
                <a:srgbClr val="0000FF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·[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해당자 한정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유사과목확인서 및 해당과목수업계획서 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endParaRPr lang="en-US" altLang="ko-KR" sz="1100" dirty="0">
              <a:solidFill>
                <a:srgbClr val="0000FF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- </a:t>
            </a:r>
            <a:r>
              <a:rPr lang="ko-KR" altLang="en-US" sz="110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유사과목확인서는 제출 여부를 사전에 학사지원팀으로 문의</a:t>
            </a:r>
            <a:endParaRPr lang="en-US" altLang="ko-KR" sz="1100" dirty="0">
              <a:solidFill>
                <a:srgbClr val="FF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·[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해당자 한정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] 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경력증명서 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현장실습 면제자에 한함</a:t>
            </a:r>
            <a:r>
              <a:rPr lang="en-US" altLang="ko-KR" sz="1100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endParaRPr lang="en-US" altLang="ko-KR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ACD58-41B4-471C-B940-76C24E043369}"/>
              </a:ext>
            </a:extLst>
          </p:cNvPr>
          <p:cNvSpPr txBox="1"/>
          <p:nvPr/>
        </p:nvSpPr>
        <p:spPr>
          <a:xfrm>
            <a:off x="493776" y="6952712"/>
            <a:ext cx="5864352" cy="566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◎ 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서류제출처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소속 단과대학 행정실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대학원생은 소속 대학원 행정실로 제출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서류접수 후 등록기준지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본적지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로 </a:t>
            </a:r>
            <a:r>
              <a:rPr lang="ko-KR" altLang="en-US" sz="11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신원조회하여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서류를 첨부해야 하므로 기일 엄수</a:t>
            </a:r>
            <a:endParaRPr lang="en-US" altLang="ko-KR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DF2EFF-AA83-4AD4-96E0-71C18E94CE69}"/>
              </a:ext>
            </a:extLst>
          </p:cNvPr>
          <p:cNvSpPr txBox="1"/>
          <p:nvPr/>
        </p:nvSpPr>
        <p:spPr>
          <a:xfrm>
            <a:off x="493776" y="7562494"/>
            <a:ext cx="5864352" cy="566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◎ 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자격증 교부 예정일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2024. 11. 29.(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금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예정</a:t>
            </a:r>
            <a:endParaRPr lang="en-US" altLang="ko-KR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평생교육사 자격증 발급 기관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국가평생교육진흥원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(1577-3867)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E41EA0-9E78-417C-A31A-ED2C13F1FA8D}"/>
              </a:ext>
            </a:extLst>
          </p:cNvPr>
          <p:cNvSpPr txBox="1"/>
          <p:nvPr/>
        </p:nvSpPr>
        <p:spPr>
          <a:xfrm>
            <a:off x="493776" y="8174796"/>
            <a:ext cx="5864352" cy="820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◎ 자격증 소포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b="1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요금후납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b="1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착불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)]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수령 희망자 신청</a:t>
            </a:r>
            <a:endParaRPr lang="en-US" altLang="ko-KR" sz="11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소포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[</a:t>
            </a:r>
            <a:r>
              <a:rPr lang="ko-KR" altLang="en-US" sz="11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요금후납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착불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)] 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수령 신청 희망자는 해당 신청서류를 작성 후 평생교육사자격증 신청서류와 같이 제출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소포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box 900</a:t>
            </a:r>
            <a:r>
              <a:rPr lang="ko-KR" altLang="en-US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 포함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93867C4-8CAC-4EFF-963F-6BC85754935D}"/>
              </a:ext>
            </a:extLst>
          </p:cNvPr>
          <p:cNvSpPr/>
          <p:nvPr/>
        </p:nvSpPr>
        <p:spPr>
          <a:xfrm>
            <a:off x="493776" y="9170553"/>
            <a:ext cx="1737360" cy="21957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문의 </a:t>
            </a:r>
            <a:r>
              <a:rPr lang="en-US" altLang="ko-KR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053-850-5133</a:t>
            </a:r>
            <a:endParaRPr lang="ko-KR" altLang="en-US" sz="12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45FD2A-9039-409D-9BBF-C3069B730E9C}"/>
              </a:ext>
            </a:extLst>
          </p:cNvPr>
          <p:cNvSpPr txBox="1"/>
          <p:nvPr/>
        </p:nvSpPr>
        <p:spPr>
          <a:xfrm>
            <a:off x="1662684" y="9112157"/>
            <a:ext cx="3526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2024. 9. 26.</a:t>
            </a:r>
          </a:p>
          <a:p>
            <a:pPr algn="ctr"/>
            <a:r>
              <a:rPr lang="ko-KR" altLang="en-US" sz="1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 무 처 장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228AED4D-8161-4906-826D-840D5D5D2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679" y="469320"/>
            <a:ext cx="709681" cy="73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82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370</Words>
  <Application>Microsoft Office PowerPoint</Application>
  <PresentationFormat>A4 용지(210x297mm)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함초롬바탕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김은비</dc:creator>
  <cp:lastModifiedBy>OWNER</cp:lastModifiedBy>
  <cp:revision>10</cp:revision>
  <dcterms:created xsi:type="dcterms:W3CDTF">2024-04-08T05:13:07Z</dcterms:created>
  <dcterms:modified xsi:type="dcterms:W3CDTF">2024-09-26T07:19:09Z</dcterms:modified>
</cp:coreProperties>
</file>